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перемещения страницы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E71A445F-ABB6-4929-A535-899EB27C3283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A1395E-1D35-4238-A0F1-B0FB39A99A41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235A1F-8D72-4996-8ACF-5782FA95340A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A97E2BF-D27F-41E3-91CC-A755F9FDC053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8E6B52-4247-4423-8CD4-A595228E57DA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FB4D0E-0277-4AA9-A237-B324017A4DFA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A9A10CC-FD4F-444D-92C7-6B8228D783A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DC61EB-13D5-438C-8874-D7245D53A869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01614D-BBA1-451C-8276-ABB92CDD216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4D6CFF-3F83-4452-BC55-C6EA40755563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3773309-DF7B-4A0E-B405-14548FBA92E3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5c73e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9f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793800" y="597600"/>
            <a:ext cx="7554960" cy="354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КУРСОВОЙ ПРОЕКТ ПО ТЕМЕ: «Разработка проекта облачного хранилища данных для ФБУЗ ИМЦ Роспотребнадзора»</a:t>
            </a:r>
            <a:endParaRPr b="0" lang="ru-RU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793800" y="4948200"/>
            <a:ext cx="75549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Подготовил студент: Евменов Егор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9" name="Text 2"/>
          <p:cNvSpPr/>
          <p:nvPr/>
        </p:nvSpPr>
        <p:spPr>
          <a:xfrm>
            <a:off x="793800" y="5566320"/>
            <a:ext cx="75549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Группа: «3119»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0" name="Text 3"/>
          <p:cNvSpPr/>
          <p:nvPr/>
        </p:nvSpPr>
        <p:spPr>
          <a:xfrm>
            <a:off x="793800" y="6184440"/>
            <a:ext cx="75549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22.04.2025 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1" name="Text 4"/>
          <p:cNvSpPr/>
          <p:nvPr/>
        </p:nvSpPr>
        <p:spPr>
          <a:xfrm>
            <a:off x="793800" y="6802560"/>
            <a:ext cx="75549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г. Щёлково.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 16"/>
          <p:cNvSpPr/>
          <p:nvPr/>
        </p:nvSpPr>
        <p:spPr>
          <a:xfrm>
            <a:off x="724680" y="569520"/>
            <a:ext cx="13179600" cy="12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0" lang="en-US" sz="40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ОПИСАНИЕ РАЗРАБОТАННОГО ПРОЕКТА</a:t>
            </a:r>
            <a:endParaRPr b="0" lang="ru-RU" sz="40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1260000" y="1980000"/>
            <a:ext cx="9004680" cy="4473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"/>
          <p:cNvSpPr txBox="1"/>
          <p:nvPr/>
        </p:nvSpPr>
        <p:spPr>
          <a:xfrm>
            <a:off x="3960000" y="6874920"/>
            <a:ext cx="2356920" cy="325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ru-RU" sz="1600" strike="noStrike" u="none">
                <a:solidFill>
                  <a:srgbClr val="404155"/>
                </a:solidFill>
                <a:uFillTx/>
                <a:latin typeface="Nobile"/>
              </a:rPr>
              <a:t>ГЛАВНАЯ СТРАНИЦА</a:t>
            </a:r>
            <a:endParaRPr b="0" lang="ru-RU" sz="1600" strike="noStrike" u="none">
              <a:solidFill>
                <a:srgbClr val="404155"/>
              </a:solidFill>
              <a:uFillTx/>
              <a:latin typeface="Nobile"/>
            </a:endParaRPr>
          </a:p>
        </p:txBody>
      </p:sp>
      <p:sp>
        <p:nvSpPr>
          <p:cNvPr id="135" name=""/>
          <p:cNvSpPr/>
          <p:nvPr/>
        </p:nvSpPr>
        <p:spPr>
          <a:xfrm rot="21060000">
            <a:off x="9907920" y="3657600"/>
            <a:ext cx="1265760" cy="204480"/>
          </a:xfrm>
          <a:prstGeom prst="leftArrow">
            <a:avLst>
              <a:gd name="adj1" fmla="val 50000"/>
              <a:gd name="adj2" fmla="val 154754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"/>
          <p:cNvSpPr txBox="1"/>
          <p:nvPr/>
        </p:nvSpPr>
        <p:spPr>
          <a:xfrm>
            <a:off x="11160000" y="3165480"/>
            <a:ext cx="3060000" cy="61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trike="noStrike" u="none">
                <a:solidFill>
                  <a:srgbClr val="404155"/>
                </a:solidFill>
                <a:uFillTx/>
                <a:latin typeface="Nobile"/>
              </a:rPr>
              <a:t>ПЕРЕХОД НА СТРАНИЦУ РЕДАКТИРОВАНИЯ</a:t>
            </a:r>
            <a:endParaRPr b="0" lang="ru-RU" sz="1600" strike="noStrike" u="none">
              <a:solidFill>
                <a:srgbClr val="404155"/>
              </a:solidFill>
              <a:uFillTx/>
              <a:latin typeface="Nobile"/>
            </a:endParaRPr>
          </a:p>
        </p:txBody>
      </p:sp>
      <p:sp>
        <p:nvSpPr>
          <p:cNvPr id="137" name=""/>
          <p:cNvSpPr/>
          <p:nvPr/>
        </p:nvSpPr>
        <p:spPr>
          <a:xfrm rot="1588200">
            <a:off x="9484200" y="4452480"/>
            <a:ext cx="1847520" cy="185040"/>
          </a:xfrm>
          <a:prstGeom prst="rightArrow">
            <a:avLst>
              <a:gd name="adj1" fmla="val 50000"/>
              <a:gd name="adj2" fmla="val 249611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10630800" y="4992840"/>
            <a:ext cx="3949200" cy="1307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"/>
          <p:cNvSpPr txBox="1"/>
          <p:nvPr/>
        </p:nvSpPr>
        <p:spPr>
          <a:xfrm>
            <a:off x="1381320" y="7414920"/>
            <a:ext cx="4198680" cy="325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ru-RU" sz="1600" strike="noStrike" u="none">
                <a:solidFill>
                  <a:srgbClr val="404155"/>
                </a:solidFill>
                <a:uFillTx/>
                <a:latin typeface="Nobile"/>
              </a:rPr>
              <a:t>СТРАНИЦА ДОБАВЛЕНИЯ ПАЦИЕНТОВ</a:t>
            </a:r>
            <a:endParaRPr b="0" lang="ru-RU" sz="1600" strike="noStrike" u="none">
              <a:solidFill>
                <a:srgbClr val="404155"/>
              </a:solidFill>
              <a:uFillTx/>
              <a:latin typeface="Nobile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080000" y="1440000"/>
            <a:ext cx="4716720" cy="594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Text 17"/>
          <p:cNvSpPr/>
          <p:nvPr/>
        </p:nvSpPr>
        <p:spPr>
          <a:xfrm>
            <a:off x="724680" y="569520"/>
            <a:ext cx="13179600" cy="12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0" lang="en-US" sz="40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ОПИСАНИЕ РАЗРАБОТАННОГО ПРОЕКТА</a:t>
            </a:r>
            <a:endParaRPr b="0" lang="ru-RU" sz="40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8498160" y="1440000"/>
            <a:ext cx="5001840" cy="594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"/>
          <p:cNvSpPr txBox="1"/>
          <p:nvPr/>
        </p:nvSpPr>
        <p:spPr>
          <a:xfrm>
            <a:off x="8640000" y="7414920"/>
            <a:ext cx="4709880" cy="325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ru-RU" sz="1600" strike="noStrike" u="none">
                <a:solidFill>
                  <a:srgbClr val="404155"/>
                </a:solidFill>
                <a:uFillTx/>
                <a:latin typeface="Nobile"/>
              </a:rPr>
              <a:t>СТРАНИЦА РЕДАКТИРОВАНИЯ ПАЦИЕНТОВ</a:t>
            </a:r>
            <a:endParaRPr b="0" lang="ru-RU" sz="1600" strike="noStrike" u="none">
              <a:solidFill>
                <a:srgbClr val="404155"/>
              </a:solidFill>
              <a:uFillTx/>
              <a:latin typeface="Nobile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5796720" y="3240000"/>
            <a:ext cx="2843280" cy="10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trike="noStrike" u="none">
                <a:solidFill>
                  <a:srgbClr val="404155"/>
                </a:solidFill>
                <a:uFillTx/>
                <a:latin typeface="Nobile"/>
              </a:rPr>
              <a:t>ПРИ ЗАПОЛНЕННОЙ ДАТЕ ПОДТВЕРЖДЕНИЯ ПОЛЕ ДАТЫ ОТМЕНЫ БЛОКИРУЕТСЯ</a:t>
            </a:r>
            <a:endParaRPr b="0" lang="ru-RU" sz="1600" strike="noStrike" u="none">
              <a:solidFill>
                <a:srgbClr val="404155"/>
              </a:solidFill>
              <a:uFillTx/>
              <a:latin typeface="Nobile"/>
            </a:endParaRPr>
          </a:p>
        </p:txBody>
      </p:sp>
      <p:sp>
        <p:nvSpPr>
          <p:cNvPr id="145" name=""/>
          <p:cNvSpPr txBox="1"/>
          <p:nvPr/>
        </p:nvSpPr>
        <p:spPr>
          <a:xfrm>
            <a:off x="5796720" y="1800000"/>
            <a:ext cx="2843280" cy="55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trike="noStrike" u="none">
                <a:solidFill>
                  <a:srgbClr val="404155"/>
                </a:solidFill>
                <a:uFillTx/>
                <a:latin typeface="Nobile"/>
              </a:rPr>
              <a:t>МАКСИМАЛЬНЫЙ ВОЗРАСТ 150 ЛЕТ</a:t>
            </a:r>
            <a:endParaRPr b="0" lang="ru-RU" sz="1600" strike="noStrike" u="none">
              <a:solidFill>
                <a:srgbClr val="404155"/>
              </a:solidFill>
              <a:uFillTx/>
              <a:latin typeface="Nobile"/>
            </a:endParaRPr>
          </a:p>
        </p:txBody>
      </p:sp>
      <p:sp>
        <p:nvSpPr>
          <p:cNvPr id="146" name=""/>
          <p:cNvSpPr/>
          <p:nvPr/>
        </p:nvSpPr>
        <p:spPr>
          <a:xfrm>
            <a:off x="5940000" y="2700000"/>
            <a:ext cx="2340000" cy="0"/>
          </a:xfrm>
          <a:prstGeom prst="line">
            <a:avLst/>
          </a:prstGeom>
          <a:ln w="0">
            <a:solidFill>
              <a:srgbClr val="40415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5940000" y="4860000"/>
            <a:ext cx="2340000" cy="0"/>
          </a:xfrm>
          <a:prstGeom prst="line">
            <a:avLst/>
          </a:prstGeom>
          <a:ln w="0">
            <a:solidFill>
              <a:srgbClr val="40415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5760000" y="5216040"/>
            <a:ext cx="2843280" cy="12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trike="noStrike" u="none">
                <a:solidFill>
                  <a:srgbClr val="404155"/>
                </a:solidFill>
                <a:uFillTx/>
                <a:latin typeface="Nobile"/>
              </a:rPr>
              <a:t>ДАТА ПОДТВЕРЖДЕНИЯ И ДАТА ОТМЕНЫ НЕ МОГУТ БЫТЬ РАНЬШЕ ДАТЫ УСТАНОВЛЕНИЯ ДИАГНОЗА</a:t>
            </a:r>
            <a:endParaRPr b="0" lang="ru-RU" sz="1600" strike="noStrike" u="none">
              <a:solidFill>
                <a:srgbClr val="404155"/>
              </a:solidFill>
              <a:uFillTx/>
              <a:latin typeface="Nobil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4960" cy="82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0" name="Text 0"/>
          <p:cNvSpPr/>
          <p:nvPr/>
        </p:nvSpPr>
        <p:spPr>
          <a:xfrm>
            <a:off x="6280200" y="141300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ЗАКЛЮЧЕНИЕ</a:t>
            </a:r>
            <a:endParaRPr b="0" lang="ru-RU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 1"/>
          <p:cNvSpPr/>
          <p:nvPr/>
        </p:nvSpPr>
        <p:spPr>
          <a:xfrm>
            <a:off x="6280200" y="2461680"/>
            <a:ext cx="7554960" cy="435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Разработанное облачное хранилище данных, предназначенное для корпоративного использования, обладает возможностью безопасного хранения, обработки и анализа медицинских, эпидемиологических и исследовательских данных. Проект позволяет сотрудникам и ученым эффективно взаимодействовать с данными, обеспечивая надежное хранение, быстрый доступ и высокий уровень безопасности информации. В целом, разработанное облачное хранилище данных способствует улучшению внутренних процессов, повышению эффективности работы сотрудников и укреплению позиций ФБУЗ ИМЦ Роспотребнадзора в области цифровой трансформации и информационной безопасности.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4960" cy="82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 0"/>
          <p:cNvSpPr/>
          <p:nvPr/>
        </p:nvSpPr>
        <p:spPr>
          <a:xfrm>
            <a:off x="6280200" y="2864520"/>
            <a:ext cx="7064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СПАСИБО ЗА ВНИМАНИЕ!</a:t>
            </a:r>
            <a:endParaRPr b="0" lang="ru-RU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Text 1"/>
          <p:cNvSpPr/>
          <p:nvPr/>
        </p:nvSpPr>
        <p:spPr>
          <a:xfrm>
            <a:off x="6280200" y="3913560"/>
            <a:ext cx="7554960" cy="14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Благодарю за внимание! Надеюсь, эта презентация продемонстрировала функциональность и ценность разработанного проекта облачного хранилища данных для ФБУЗ ИМЦ Роспотребнадзора.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0"/>
          <p:cNvSpPr/>
          <p:nvPr/>
        </p:nvSpPr>
        <p:spPr>
          <a:xfrm>
            <a:off x="793800" y="175752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СОДЕРЖАНИЕ</a:t>
            </a:r>
            <a:endParaRPr b="0" lang="ru-RU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3" name="Text 1"/>
          <p:cNvSpPr/>
          <p:nvPr/>
        </p:nvSpPr>
        <p:spPr>
          <a:xfrm>
            <a:off x="793800" y="3033360"/>
            <a:ext cx="33818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АНАЛИТИЧЕСКАЯ ЧАСТЬ</a:t>
            </a:r>
            <a:endParaRPr b="0" lang="ru-RU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4" name="Text 2"/>
          <p:cNvSpPr/>
          <p:nvPr/>
        </p:nvSpPr>
        <p:spPr>
          <a:xfrm>
            <a:off x="793800" y="361440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ЦЕЛЬ КУРСОВОГО ПРОЕКТА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5" name="Text 3"/>
          <p:cNvSpPr/>
          <p:nvPr/>
        </p:nvSpPr>
        <p:spPr>
          <a:xfrm>
            <a:off x="793800" y="4056840"/>
            <a:ext cx="624312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ЗАЧЕМ НУЖЕН СОБСТВЕННОЕ ОБЛАЧНОЕ ХРАНИЛИЩЕ ДАННЫХ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" name="Text 4"/>
          <p:cNvSpPr/>
          <p:nvPr/>
        </p:nvSpPr>
        <p:spPr>
          <a:xfrm>
            <a:off x="793800" y="4861800"/>
            <a:ext cx="624312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ОПИСАНИЕ РАБОТЫ ПРЕДПРИЯТИЯ ФБУЗ ИМЦ РОСПОТРЕБНАДЗОРА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" name="Text 5"/>
          <p:cNvSpPr/>
          <p:nvPr/>
        </p:nvSpPr>
        <p:spPr>
          <a:xfrm>
            <a:off x="793800" y="5666760"/>
            <a:ext cx="624312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ИСПОЛЬЗУЕМЫЕ ТЕХНОЛОГИИ ДЛЯ РАЗРАБОТКИ ПРОЕКТА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" name="Text 6"/>
          <p:cNvSpPr/>
          <p:nvPr/>
        </p:nvSpPr>
        <p:spPr>
          <a:xfrm>
            <a:off x="7599600" y="3033360"/>
            <a:ext cx="312876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ПРАКТИЧЕСКАЯ ЧАСТЬ</a:t>
            </a:r>
            <a:endParaRPr b="0" lang="ru-RU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9" name="Text 7"/>
          <p:cNvSpPr/>
          <p:nvPr/>
        </p:nvSpPr>
        <p:spPr>
          <a:xfrm>
            <a:off x="7599600" y="361440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ПЕРВЫЙ ЭТАП РАЗРАБОТКИ: БАЗА ДАННЫХ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" name="Text 8"/>
          <p:cNvSpPr/>
          <p:nvPr/>
        </p:nvSpPr>
        <p:spPr>
          <a:xfrm>
            <a:off x="7599600" y="405684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ВТОРОЙ ЭТАП РАЗРАБОТКИ: ПРОГРАММНЫЙ КОД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1" name="Text 9"/>
          <p:cNvSpPr/>
          <p:nvPr/>
        </p:nvSpPr>
        <p:spPr>
          <a:xfrm>
            <a:off x="7599600" y="449892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ОПИСАНИЕ РАЗРАБОТАННОГО ПРОЕКТА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Text 10"/>
          <p:cNvSpPr/>
          <p:nvPr/>
        </p:nvSpPr>
        <p:spPr>
          <a:xfrm>
            <a:off x="7599600" y="494100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ЗАКЛЮЧЕНИЕ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2833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Text 0"/>
          <p:cNvSpPr/>
          <p:nvPr/>
        </p:nvSpPr>
        <p:spPr>
          <a:xfrm>
            <a:off x="793800" y="3546360"/>
            <a:ext cx="77007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ЦЕЛЬ КУРСОВОГО ПРОЕКТА</a:t>
            </a:r>
            <a:endParaRPr b="0" lang="ru-RU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5" name="Shape 1"/>
          <p:cNvSpPr/>
          <p:nvPr/>
        </p:nvSpPr>
        <p:spPr>
          <a:xfrm>
            <a:off x="793800" y="4850640"/>
            <a:ext cx="509040" cy="50904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Text 2"/>
          <p:cNvSpPr/>
          <p:nvPr/>
        </p:nvSpPr>
        <p:spPr>
          <a:xfrm>
            <a:off x="984960" y="4935600"/>
            <a:ext cx="12636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1</a:t>
            </a:r>
            <a:endParaRPr b="0" lang="ru-RU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7" name="Text 3"/>
          <p:cNvSpPr/>
          <p:nvPr/>
        </p:nvSpPr>
        <p:spPr>
          <a:xfrm>
            <a:off x="1531080" y="4850640"/>
            <a:ext cx="40957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1. Обеспечение Безопасности</a:t>
            </a:r>
            <a:endParaRPr b="0" lang="ru-RU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" name="Text 4"/>
          <p:cNvSpPr/>
          <p:nvPr/>
        </p:nvSpPr>
        <p:spPr>
          <a:xfrm>
            <a:off x="1531080" y="5340960"/>
            <a:ext cx="5669640" cy="21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Облачное хранилище данных должно обеспечивать высокий уровень безопасности, включая надежное шифрование данных и многофакторную аутентификацию, чтобы защитить конфиденциальную информацию от несанкционированного доступа.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Shape 5"/>
          <p:cNvSpPr/>
          <p:nvPr/>
        </p:nvSpPr>
        <p:spPr>
          <a:xfrm>
            <a:off x="7428600" y="4850640"/>
            <a:ext cx="509040" cy="50904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Text 6"/>
          <p:cNvSpPr/>
          <p:nvPr/>
        </p:nvSpPr>
        <p:spPr>
          <a:xfrm>
            <a:off x="7584120" y="4935600"/>
            <a:ext cx="1976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0" lang="en-US" sz="265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2</a:t>
            </a:r>
            <a:endParaRPr b="0" lang="ru-RU" sz="2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" name="Text 7"/>
          <p:cNvSpPr/>
          <p:nvPr/>
        </p:nvSpPr>
        <p:spPr>
          <a:xfrm>
            <a:off x="8165880" y="4850640"/>
            <a:ext cx="52117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2. Обеспечение Производительности</a:t>
            </a:r>
            <a:endParaRPr b="0" lang="ru-RU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2" name="Text 8"/>
          <p:cNvSpPr/>
          <p:nvPr/>
        </p:nvSpPr>
        <p:spPr>
          <a:xfrm>
            <a:off x="8165880" y="5340960"/>
            <a:ext cx="5669640" cy="18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Хранилище должно быть высокопроизводительным и масштабируемым, чтобы эффективно хранить, обрабатывать и анализировать большие объемы данных в реальном времени.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 0"/>
          <p:cNvSpPr/>
          <p:nvPr/>
        </p:nvSpPr>
        <p:spPr>
          <a:xfrm>
            <a:off x="793800" y="1238760"/>
            <a:ext cx="1304136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ЗАЧЕМ НУЖНО СОБСТВЕННОЕ ОБЛАЧНОЕ ХРАНИЛИЩЕ ДАННЫХ</a:t>
            </a:r>
            <a:endParaRPr b="0" lang="ru-RU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4" name="Text 1"/>
          <p:cNvSpPr/>
          <p:nvPr/>
        </p:nvSpPr>
        <p:spPr>
          <a:xfrm>
            <a:off x="793800" y="3223440"/>
            <a:ext cx="356256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СОВРЕМЕННЫЕ АНАЛОГИ</a:t>
            </a:r>
            <a:endParaRPr b="0" lang="ru-RU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Text 2"/>
          <p:cNvSpPr/>
          <p:nvPr/>
        </p:nvSpPr>
        <p:spPr>
          <a:xfrm>
            <a:off x="793800" y="380448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Риск утечки данных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Text 3"/>
          <p:cNvSpPr/>
          <p:nvPr/>
        </p:nvSpPr>
        <p:spPr>
          <a:xfrm>
            <a:off x="793800" y="424656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Платные функции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" name="Text 4"/>
          <p:cNvSpPr/>
          <p:nvPr/>
        </p:nvSpPr>
        <p:spPr>
          <a:xfrm>
            <a:off x="793800" y="468864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Невозможность внести изменения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8" name="Text 5"/>
          <p:cNvSpPr/>
          <p:nvPr/>
        </p:nvSpPr>
        <p:spPr>
          <a:xfrm>
            <a:off x="793800" y="513108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Риск санкций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9" name="Text 6"/>
          <p:cNvSpPr/>
          <p:nvPr/>
        </p:nvSpPr>
        <p:spPr>
          <a:xfrm>
            <a:off x="793800" y="5698080"/>
            <a:ext cx="6243120" cy="10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Использование облачных хранилищ от Google, Amazon, IBM, таких как Google Cloud Storage, Amazon S3 и IBM Cloud Object Storage, имеет ряд недостатков.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Text 7"/>
          <p:cNvSpPr/>
          <p:nvPr/>
        </p:nvSpPr>
        <p:spPr>
          <a:xfrm>
            <a:off x="7599600" y="322344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СВОЯ РАЗРАБОТКА</a:t>
            </a:r>
            <a:endParaRPr b="0" lang="ru-RU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" name="Text 8"/>
          <p:cNvSpPr/>
          <p:nvPr/>
        </p:nvSpPr>
        <p:spPr>
          <a:xfrm>
            <a:off x="7599600" y="380448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Полный контроль данных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" name="Text 9"/>
          <p:cNvSpPr/>
          <p:nvPr/>
        </p:nvSpPr>
        <p:spPr>
          <a:xfrm>
            <a:off x="7599600" y="424656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Экономическая выгода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3" name="Text 10"/>
          <p:cNvSpPr/>
          <p:nvPr/>
        </p:nvSpPr>
        <p:spPr>
          <a:xfrm>
            <a:off x="7599600" y="468864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404155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Адаптация приложения под свои нужды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Text 11"/>
          <p:cNvSpPr/>
          <p:nvPr/>
        </p:nvSpPr>
        <p:spPr>
          <a:xfrm>
            <a:off x="7599600" y="5255640"/>
            <a:ext cx="6243120" cy="10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Разработка собственного облачного хранилища данных для ФБУЗ ИМЦ Роспотребнадзора позволяет получить ряд преимуществ.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 0"/>
          <p:cNvSpPr/>
          <p:nvPr/>
        </p:nvSpPr>
        <p:spPr>
          <a:xfrm>
            <a:off x="793800" y="885600"/>
            <a:ext cx="802620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ОПИСАНИЕ РАБОТЫ ПРЕДПРИЯТИЯ ФБУЗ ИМЦ РОСПОТРЕБНАДЗОРА</a:t>
            </a:r>
            <a:endParaRPr b="0" lang="ru-RU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 1"/>
          <p:cNvSpPr/>
          <p:nvPr/>
        </p:nvSpPr>
        <p:spPr>
          <a:xfrm>
            <a:off x="793800" y="3569400"/>
            <a:ext cx="7554960" cy="39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Федеральное бюджетное учреждение здравоохранения "Информационно-методический центр" Роспотребнадзора (ФБУЗ ИМЦ Роспотребнадзора) предоставляет услуги в области общественного здоровья и гигиены. В их задачи входит проведение исследований, мониторинг эпидемиологической обстановки, а также разработка методических рекомендаций для медицинских учреждений по всей России. Главной целью организации является обеспечение высокого уровня информационной безопасности, надежного хранения и эффективной обработки данных для удовлетворения потребностей сотрудников и ученых.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 0"/>
          <p:cNvSpPr/>
          <p:nvPr/>
        </p:nvSpPr>
        <p:spPr>
          <a:xfrm>
            <a:off x="793800" y="1199160"/>
            <a:ext cx="1304136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ИСПОЛЬЗУЕМЫЕ ТЕХНОЛОГИИ ДЛЯ РАЗРАБОТКИ ПРОЕКТА</a:t>
            </a:r>
            <a:endParaRPr b="0" lang="ru-RU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9" name="Shape 1"/>
          <p:cNvSpPr/>
          <p:nvPr/>
        </p:nvSpPr>
        <p:spPr>
          <a:xfrm>
            <a:off x="793800" y="3070440"/>
            <a:ext cx="4195080" cy="2046600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Text 2"/>
          <p:cNvSpPr/>
          <p:nvPr/>
        </p:nvSpPr>
        <p:spPr>
          <a:xfrm>
            <a:off x="1028160" y="330480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HTML</a:t>
            </a:r>
            <a:endParaRPr b="0" lang="ru-RU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1" name="Text 3"/>
          <p:cNvSpPr/>
          <p:nvPr/>
        </p:nvSpPr>
        <p:spPr>
          <a:xfrm>
            <a:off x="1028160" y="3795120"/>
            <a:ext cx="372600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Создание страниц в браузере, структура, контент.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Shape 4"/>
          <p:cNvSpPr/>
          <p:nvPr/>
        </p:nvSpPr>
        <p:spPr>
          <a:xfrm>
            <a:off x="5217120" y="3070440"/>
            <a:ext cx="4195080" cy="2046600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Text 5"/>
          <p:cNvSpPr/>
          <p:nvPr/>
        </p:nvSpPr>
        <p:spPr>
          <a:xfrm>
            <a:off x="5451480" y="330480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CSS</a:t>
            </a:r>
            <a:endParaRPr b="0" lang="ru-RU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4" name="Text 6"/>
          <p:cNvSpPr/>
          <p:nvPr/>
        </p:nvSpPr>
        <p:spPr>
          <a:xfrm>
            <a:off x="5451480" y="3795120"/>
            <a:ext cx="3726000" cy="10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Оформление этих страниц (стилизация), внешний вид, расположение элементов.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Shape 7"/>
          <p:cNvSpPr/>
          <p:nvPr/>
        </p:nvSpPr>
        <p:spPr>
          <a:xfrm>
            <a:off x="9640080" y="3070440"/>
            <a:ext cx="4195080" cy="2046600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Text 8"/>
          <p:cNvSpPr/>
          <p:nvPr/>
        </p:nvSpPr>
        <p:spPr>
          <a:xfrm>
            <a:off x="9874440" y="330480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JavaScript, jQuery</a:t>
            </a:r>
            <a:endParaRPr b="0" lang="ru-RU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7" name="Text 9"/>
          <p:cNvSpPr/>
          <p:nvPr/>
        </p:nvSpPr>
        <p:spPr>
          <a:xfrm>
            <a:off x="9874440" y="3795120"/>
            <a:ext cx="3726000" cy="10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Анимация, вспомогательные функции, взаимодействие с пользователем.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8" name="Shape 10"/>
          <p:cNvSpPr/>
          <p:nvPr/>
        </p:nvSpPr>
        <p:spPr>
          <a:xfrm>
            <a:off x="793800" y="5345280"/>
            <a:ext cx="6406560" cy="1683720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Text 11"/>
          <p:cNvSpPr/>
          <p:nvPr/>
        </p:nvSpPr>
        <p:spPr>
          <a:xfrm>
            <a:off x="1028160" y="557964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PHP</a:t>
            </a:r>
            <a:endParaRPr b="0" lang="ru-RU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Text 12"/>
          <p:cNvSpPr/>
          <p:nvPr/>
        </p:nvSpPr>
        <p:spPr>
          <a:xfrm>
            <a:off x="1028160" y="6069960"/>
            <a:ext cx="593784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Написание логики приложения, обработка данных на сервере.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Shape 13"/>
          <p:cNvSpPr/>
          <p:nvPr/>
        </p:nvSpPr>
        <p:spPr>
          <a:xfrm>
            <a:off x="7428600" y="5345280"/>
            <a:ext cx="6406560" cy="1683720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Text 14"/>
          <p:cNvSpPr/>
          <p:nvPr/>
        </p:nvSpPr>
        <p:spPr>
          <a:xfrm>
            <a:off x="7662960" y="557964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MySQL</a:t>
            </a:r>
            <a:endParaRPr b="0" lang="ru-RU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" name="Text 15"/>
          <p:cNvSpPr/>
          <p:nvPr/>
        </p:nvSpPr>
        <p:spPr>
          <a:xfrm>
            <a:off x="7662960" y="6069960"/>
            <a:ext cx="593784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База данных, где хранятся все данные, управление информацией.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0"/>
          <p:cNvSpPr/>
          <p:nvPr/>
        </p:nvSpPr>
        <p:spPr>
          <a:xfrm>
            <a:off x="6280200" y="1067040"/>
            <a:ext cx="755496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ПЕРВЫЙ ЭТАП РАЗРАБОТКИ: БАЗА ДАННЫХ Cloud_Storage</a:t>
            </a:r>
            <a:endParaRPr b="0" lang="ru-RU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Text 1"/>
          <p:cNvSpPr/>
          <p:nvPr/>
        </p:nvSpPr>
        <p:spPr>
          <a:xfrm>
            <a:off x="6280200" y="3533400"/>
            <a:ext cx="7554960" cy="36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На первом этапе разработки была создана база данных Cloud-Storage. В этой базе хранятся все данные, которые собираются и обрабатываются ФБУЗ ИМЦ Роспотребнадзора. База данных была спроектирована с учетом специфики работы организации и необходимых требований к хранению и обработке данных. Структура базы данных Cloud_Storage позволяет хранить информацию о пациентах, результатах исследований, эпидемиологических данных, а также сведения о сотрудниках, методических рекомендациях и других важных аспектах деятельности организации.</a:t>
            </a:r>
            <a:endParaRPr b="0" lang="ru-RU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-720" y="540000"/>
            <a:ext cx="6120720" cy="666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 0"/>
          <p:cNvSpPr/>
          <p:nvPr/>
        </p:nvSpPr>
        <p:spPr>
          <a:xfrm>
            <a:off x="724680" y="569520"/>
            <a:ext cx="13179600" cy="12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0" lang="en-US" sz="40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ВТОРОЙ ЭТАП РАЗРАБОТКИ: ПРОГРАММНЫЙ КОД И ВЁРСТКА</a:t>
            </a:r>
            <a:endParaRPr b="0" lang="ru-RU" sz="40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8" name="Text 1"/>
          <p:cNvSpPr/>
          <p:nvPr/>
        </p:nvSpPr>
        <p:spPr>
          <a:xfrm>
            <a:off x="724680" y="5040000"/>
            <a:ext cx="258732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LOGIN_PROCESS.PHP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Text 2"/>
          <p:cNvSpPr/>
          <p:nvPr/>
        </p:nvSpPr>
        <p:spPr>
          <a:xfrm>
            <a:off x="724680" y="5422680"/>
            <a:ext cx="4495320" cy="23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Файл с кодом, отвечающий за авторизацию пользователей. Включает в себя проверки пароля, логина, а также функционал для работы с сессиями, чтобы отслеживать доступ пользователей к различным разделам хранилища.</a:t>
            </a:r>
            <a:endParaRPr b="0" lang="ru-RU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Text 3"/>
          <p:cNvSpPr/>
          <p:nvPr/>
        </p:nvSpPr>
        <p:spPr>
          <a:xfrm>
            <a:off x="5535000" y="4898880"/>
            <a:ext cx="258732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Файлы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Text 4"/>
          <p:cNvSpPr/>
          <p:nvPr/>
        </p:nvSpPr>
        <p:spPr>
          <a:xfrm>
            <a:off x="5535000" y="5346720"/>
            <a:ext cx="4185000" cy="19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Более 17 файлов с кодом, отвечающих за различные аспекты системы, например, за обработку запросов, выгрузку данных, управление пользователями, настройку параметров.</a:t>
            </a:r>
            <a:endParaRPr b="0" lang="ru-RU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Text 5"/>
          <p:cNvSpPr/>
          <p:nvPr/>
        </p:nvSpPr>
        <p:spPr>
          <a:xfrm>
            <a:off x="5512680" y="2340000"/>
            <a:ext cx="258732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04155"/>
                </a:solidFill>
                <a:uFillTx/>
                <a:latin typeface="Alexandria"/>
                <a:ea typeface="Alexandria"/>
              </a:rPr>
              <a:t>Папки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Text 6"/>
          <p:cNvSpPr/>
          <p:nvPr/>
        </p:nvSpPr>
        <p:spPr>
          <a:xfrm>
            <a:off x="5535000" y="2787840"/>
            <a:ext cx="4185000" cy="165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04155"/>
                </a:solidFill>
                <a:uFillTx/>
                <a:latin typeface="Nobile"/>
                <a:ea typeface="Nobile"/>
              </a:rPr>
              <a:t>Более 5 папок с кодом, каждая из которых отвечает за определенный функционал системы, например, за страницы, стили, скрипты, изображения.</a:t>
            </a:r>
            <a:endParaRPr b="0" lang="ru-RU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09160" y="2314440"/>
            <a:ext cx="5010840" cy="272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10260000" y="1862280"/>
            <a:ext cx="2880000" cy="5815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5400000" y="2160000"/>
            <a:ext cx="0" cy="5400000"/>
          </a:xfrm>
          <a:prstGeom prst="line">
            <a:avLst/>
          </a:prstGeom>
          <a:ln w="0">
            <a:solidFill>
              <a:srgbClr val="40415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 13"/>
          <p:cNvSpPr/>
          <p:nvPr/>
        </p:nvSpPr>
        <p:spPr>
          <a:xfrm>
            <a:off x="724680" y="569520"/>
            <a:ext cx="13179600" cy="12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0" lang="en-US" sz="4050" strike="noStrike" u="none">
                <a:solidFill>
                  <a:srgbClr val="1b1b27"/>
                </a:solidFill>
                <a:uFillTx/>
                <a:latin typeface="Alexandria"/>
                <a:ea typeface="Alexandria"/>
              </a:rPr>
              <a:t>ОПИСАНИЕ РАЗРАБОТАННОГО ПРОЕКТА</a:t>
            </a:r>
            <a:endParaRPr b="0" lang="ru-RU" sz="40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663120" y="1800000"/>
            <a:ext cx="6176880" cy="502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"/>
          <p:cNvSpPr txBox="1"/>
          <p:nvPr/>
        </p:nvSpPr>
        <p:spPr>
          <a:xfrm>
            <a:off x="2160000" y="7054920"/>
            <a:ext cx="2935440" cy="325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ru-RU" sz="1600" strike="noStrike" u="none">
                <a:solidFill>
                  <a:srgbClr val="404155"/>
                </a:solidFill>
                <a:uFillTx/>
                <a:latin typeface="Nobile"/>
              </a:rPr>
              <a:t>СТРАНИЦА АВТОРИЗАЦИИ</a:t>
            </a:r>
            <a:endParaRPr b="0" lang="ru-RU" sz="1600" strike="noStrike" u="none">
              <a:solidFill>
                <a:srgbClr val="404155"/>
              </a:solidFill>
              <a:uFillTx/>
              <a:latin typeface="Nobile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7560000" y="1980000"/>
            <a:ext cx="6472080" cy="409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"/>
          <p:cNvSpPr txBox="1"/>
          <p:nvPr/>
        </p:nvSpPr>
        <p:spPr>
          <a:xfrm>
            <a:off x="9484560" y="7054920"/>
            <a:ext cx="2883960" cy="3250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ru-RU" sz="1600" strike="noStrike" u="none">
                <a:solidFill>
                  <a:srgbClr val="404155"/>
                </a:solidFill>
                <a:uFillTx/>
                <a:latin typeface="Nobile"/>
              </a:rPr>
              <a:t>СТРАНИЦА РЕГИСТРАЦИИ</a:t>
            </a:r>
            <a:endParaRPr b="0" lang="ru-RU" sz="1600" strike="noStrike" u="none">
              <a:solidFill>
                <a:srgbClr val="404155"/>
              </a:solidFill>
              <a:uFillTx/>
              <a:latin typeface="Nobil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LibreOffice/24.8.4.2$Windows_X86_64 LibreOffice_project/bb3cfa12c7b1bf994ecc5649a80400d06cd71002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2025-01-30T18:31:19Z</dcterms:created>
  <dc:creator>PptxGenJS</dc:creator>
  <dc:description/>
  <dc:language>ru-RU</dc:language>
  <cp:lastModifiedBy/>
  <dcterms:modified xsi:type="dcterms:W3CDTF">2025-01-30T22:38:40Z</dcterms:modified>
  <cp:revision>9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